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6858000" cy="9906000" type="A4"/>
  <p:notesSz cx="7102475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3" userDrawn="1">
          <p15:clr>
            <a:srgbClr val="A4A3A4"/>
          </p15:clr>
        </p15:guide>
        <p15:guide id="2" pos="1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EA8C5"/>
    <a:srgbClr val="30649E"/>
    <a:srgbClr val="000000"/>
    <a:srgbClr val="AFAFB6"/>
    <a:srgbClr val="D4D4D7"/>
    <a:srgbClr val="6A6B73"/>
    <a:srgbClr val="2F56A8"/>
    <a:srgbClr val="8B8C93"/>
    <a:srgbClr val="494B52"/>
    <a:srgbClr val="8CB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86" autoAdjust="0"/>
    <p:restoredTop sz="96041" autoAdjust="0"/>
  </p:normalViewPr>
  <p:slideViewPr>
    <p:cSldViewPr snapToGrid="0">
      <p:cViewPr varScale="1">
        <p:scale>
          <a:sx n="86" d="100"/>
          <a:sy n="86" d="100"/>
        </p:scale>
        <p:origin x="2784" y="96"/>
      </p:cViewPr>
      <p:guideLst>
        <p:guide orient="horz" pos="1023"/>
        <p:guide pos="1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3408" y="84"/>
      </p:cViewPr>
      <p:guideLst>
        <p:guide orient="horz" pos="3223"/>
        <p:guide pos="2237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513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962" y="0"/>
            <a:ext cx="3078513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311"/>
            <a:ext cx="3078513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962" y="9722311"/>
            <a:ext cx="3078513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02FAA1A-E660-4011-9AC7-ABE6F51392D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908922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7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513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962" y="0"/>
            <a:ext cx="3078513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22500" y="768350"/>
            <a:ext cx="265588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108" y="4861157"/>
            <a:ext cx="5208261" cy="4605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311"/>
            <a:ext cx="3078513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962" y="9722311"/>
            <a:ext cx="3078513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56674EB-0D58-4A1C-B9E2-609D8D2F4E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9252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>
            <a:extLst>
              <a:ext uri="{FF2B5EF4-FFF2-40B4-BE49-F238E27FC236}">
                <a16:creationId xmlns:a16="http://schemas.microsoft.com/office/drawing/2014/main" id="{B0728E3D-4AB3-B503-1808-AD7F2DB88F0F}"/>
              </a:ext>
            </a:extLst>
          </p:cNvPr>
          <p:cNvSpPr/>
          <p:nvPr userDrawn="1"/>
        </p:nvSpPr>
        <p:spPr>
          <a:xfrm>
            <a:off x="2171700" y="9443782"/>
            <a:ext cx="4686300" cy="462217"/>
          </a:xfrm>
          <a:prstGeom prst="rect">
            <a:avLst/>
          </a:prstGeom>
          <a:solidFill>
            <a:srgbClr val="3064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30CAE4D-0DA3-1C21-C697-73209D40FC8F}"/>
              </a:ext>
            </a:extLst>
          </p:cNvPr>
          <p:cNvSpPr/>
          <p:nvPr userDrawn="1"/>
        </p:nvSpPr>
        <p:spPr>
          <a:xfrm>
            <a:off x="2171700" y="5058879"/>
            <a:ext cx="4686300" cy="857425"/>
          </a:xfrm>
          <a:prstGeom prst="rect">
            <a:avLst/>
          </a:prstGeom>
          <a:solidFill>
            <a:srgbClr val="8EA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F63F4573-9183-4D92-9046-2734B2CFF6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71700" y="1333333"/>
            <a:ext cx="4686300" cy="2770408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DBC2FFC-4E9B-4BCD-8823-E80823C32B1D}"/>
              </a:ext>
            </a:extLst>
          </p:cNvPr>
          <p:cNvSpPr/>
          <p:nvPr userDrawn="1"/>
        </p:nvSpPr>
        <p:spPr>
          <a:xfrm>
            <a:off x="0" y="1"/>
            <a:ext cx="2171700" cy="1333332"/>
          </a:xfrm>
          <a:prstGeom prst="rect">
            <a:avLst/>
          </a:prstGeom>
          <a:solidFill>
            <a:srgbClr val="30649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30649E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F49AA19-B04A-4684-9B73-1B6A26DF4B72}"/>
              </a:ext>
            </a:extLst>
          </p:cNvPr>
          <p:cNvSpPr/>
          <p:nvPr userDrawn="1"/>
        </p:nvSpPr>
        <p:spPr>
          <a:xfrm>
            <a:off x="0" y="4103741"/>
            <a:ext cx="2171700" cy="5802260"/>
          </a:xfrm>
          <a:prstGeom prst="rect">
            <a:avLst/>
          </a:prstGeom>
          <a:solidFill>
            <a:srgbClr val="3064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30649E"/>
              </a:solidFill>
            </a:endParaRPr>
          </a:p>
        </p:txBody>
      </p:sp>
      <p:pic>
        <p:nvPicPr>
          <p:cNvPr id="10" name="Grafik 9" descr="Ein Bild, das schwarz enthält.&#10;&#10;Automatisch generierte Beschreibung">
            <a:extLst>
              <a:ext uri="{FF2B5EF4-FFF2-40B4-BE49-F238E27FC236}">
                <a16:creationId xmlns:a16="http://schemas.microsoft.com/office/drawing/2014/main" id="{4FAD2683-EC36-443E-B5D3-0D141EA263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36" y="225375"/>
            <a:ext cx="2490570" cy="873663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A18DC33-4B67-418C-9AE1-71E8FACE8516}"/>
              </a:ext>
            </a:extLst>
          </p:cNvPr>
          <p:cNvSpPr txBox="1"/>
          <p:nvPr userDrawn="1"/>
        </p:nvSpPr>
        <p:spPr>
          <a:xfrm>
            <a:off x="140678" y="7006627"/>
            <a:ext cx="1969477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 Immobilien </a:t>
            </a:r>
          </a:p>
          <a:p>
            <a: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Management GmbH</a:t>
            </a:r>
          </a:p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 Gewerbepark C 25</a:t>
            </a:r>
          </a:p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93059 Regensburg</a:t>
            </a:r>
          </a:p>
          <a:p>
            <a:r>
              <a:rPr lang="de-DE" sz="900" b="0" i="0" u="none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personal@dvimmobilien.de</a:t>
            </a:r>
          </a:p>
          <a:p>
            <a:r>
              <a:rPr lang="de-DE" sz="900" b="0" i="0" u="none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www.dvimmobilien.de</a:t>
            </a:r>
          </a:p>
          <a:p>
            <a:endParaRPr lang="de-DE" sz="900" b="0" i="0" spc="-2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900" b="0" i="0" spc="-2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Fragen beantwortet </a:t>
            </a:r>
          </a:p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unsere </a:t>
            </a:r>
            <a:r>
              <a:rPr lang="de-DE" sz="900" b="0" i="0" spc="-20" baseline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Recruiterin</a:t>
            </a:r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Laura Attiq</a:t>
            </a:r>
          </a:p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unter Tel. 0941 4008-276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2000614-4B79-471C-93FA-94706E9546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6" y="8960117"/>
            <a:ext cx="1744052" cy="465474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1B4A42BD-C7D3-4151-920C-DB2ED28166E7}"/>
              </a:ext>
            </a:extLst>
          </p:cNvPr>
          <p:cNvSpPr txBox="1"/>
          <p:nvPr userDrawn="1"/>
        </p:nvSpPr>
        <p:spPr>
          <a:xfrm>
            <a:off x="130297" y="8700423"/>
            <a:ext cx="19694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0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 Unternehmen der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EA62945-54AD-45E9-BD9D-3B6189D87B6D}"/>
              </a:ext>
            </a:extLst>
          </p:cNvPr>
          <p:cNvSpPr txBox="1"/>
          <p:nvPr userDrawn="1"/>
        </p:nvSpPr>
        <p:spPr>
          <a:xfrm>
            <a:off x="2309811" y="9484797"/>
            <a:ext cx="4563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900" b="1" i="0" spc="-3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Besuchen Sie auch unsere Karriereseite unter </a:t>
            </a:r>
            <a:r>
              <a:rPr lang="de-DE" sz="900" b="1" i="0" spc="-30" baseline="0" dirty="0">
                <a:solidFill>
                  <a:srgbClr val="AFAFB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www.dv-gruppe.de/karriere</a:t>
            </a:r>
            <a:endParaRPr lang="de-DE" sz="900" b="0" i="0" spc="-30" baseline="0" dirty="0">
              <a:solidFill>
                <a:srgbClr val="AFAFB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de-DE" sz="900" b="1" i="0" spc="-3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 sehen sich alle Vorteile und Chancen unserer Mitarbeitenden an.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64F3C35-DF04-4E3A-BB30-08BCB2AF635D}"/>
              </a:ext>
            </a:extLst>
          </p:cNvPr>
          <p:cNvSpPr txBox="1"/>
          <p:nvPr userDrawn="1"/>
        </p:nvSpPr>
        <p:spPr>
          <a:xfrm>
            <a:off x="2233246" y="4128020"/>
            <a:ext cx="4563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900" b="0" i="0" spc="-3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 </a:t>
            </a:r>
            <a:r>
              <a:rPr lang="de-DE" sz="900" b="1" i="0" spc="-3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 Immobilien Management GmbH </a:t>
            </a:r>
            <a:r>
              <a:rPr lang="de-DE" sz="900" b="0" i="0" spc="-3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verantwortet die Strategie unserer Gruppe und erbringt zentrale Dienstleistungen für alle angeschlossenen Gesellschaften.</a:t>
            </a:r>
            <a:endParaRPr lang="de-DE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3D67EE21-D34D-4021-8C20-A0C256E9DD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2306931" y="5532372"/>
            <a:ext cx="4551069" cy="304611"/>
          </a:xfrm>
          <a:prstGeom prst="rect">
            <a:avLst/>
          </a:prstGeom>
        </p:spPr>
        <p:txBody>
          <a:bodyPr/>
          <a:lstStyle>
            <a:lvl1pPr>
              <a:defRPr sz="1300" spc="-30" baseline="0">
                <a:solidFill>
                  <a:schemeClr val="bg1"/>
                </a:solidFill>
              </a:defRPr>
            </a:lvl1pPr>
            <a:lvl2pPr>
              <a:defRPr sz="1500">
                <a:solidFill>
                  <a:srgbClr val="30649E"/>
                </a:solidFill>
              </a:defRPr>
            </a:lvl2pPr>
            <a:lvl3pPr>
              <a:defRPr sz="1500">
                <a:solidFill>
                  <a:srgbClr val="30649E"/>
                </a:solidFill>
              </a:defRPr>
            </a:lvl3pPr>
            <a:lvl4pPr>
              <a:defRPr sz="1500">
                <a:solidFill>
                  <a:srgbClr val="30649E"/>
                </a:solidFill>
              </a:defRPr>
            </a:lvl4pPr>
            <a:lvl5pPr>
              <a:defRPr sz="1500">
                <a:solidFill>
                  <a:srgbClr val="30649E"/>
                </a:solidFill>
              </a:defRPr>
            </a:lvl5pPr>
          </a:lstStyle>
          <a:p>
            <a:pPr lvl="0"/>
            <a:r>
              <a:rPr lang="de-DE" dirty="0"/>
              <a:t>Fachrichtung oder Vollzeit | Teilzeit (</a:t>
            </a:r>
            <a:r>
              <a:rPr lang="de-DE" dirty="0" err="1"/>
              <a:t>m|w|d</a:t>
            </a:r>
            <a:r>
              <a:rPr lang="de-DE" dirty="0"/>
              <a:t>)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DA9C5445-B122-4AF1-A918-1B640EC5E2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05952" y="5155624"/>
            <a:ext cx="4552048" cy="369332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 sz="1600">
                <a:solidFill>
                  <a:srgbClr val="30649E"/>
                </a:solidFill>
              </a:defRPr>
            </a:lvl2pPr>
            <a:lvl3pPr>
              <a:defRPr sz="1600">
                <a:solidFill>
                  <a:srgbClr val="30649E"/>
                </a:solidFill>
              </a:defRPr>
            </a:lvl3pPr>
            <a:lvl4pPr>
              <a:defRPr sz="1600">
                <a:solidFill>
                  <a:srgbClr val="30649E"/>
                </a:solidFill>
              </a:defRPr>
            </a:lvl4pPr>
            <a:lvl5pPr>
              <a:defRPr sz="1600">
                <a:solidFill>
                  <a:srgbClr val="30649E"/>
                </a:solidFill>
              </a:defRPr>
            </a:lvl5pPr>
          </a:lstStyle>
          <a:p>
            <a:pPr lvl="0"/>
            <a:r>
              <a:rPr lang="de-DE" dirty="0"/>
              <a:t>Stellenbeschreibung </a:t>
            </a:r>
            <a:r>
              <a:rPr lang="de-DE" dirty="0" err="1"/>
              <a:t>xyz</a:t>
            </a:r>
            <a:r>
              <a:rPr lang="de-DE" dirty="0"/>
              <a:t> (</a:t>
            </a:r>
            <a:r>
              <a:rPr lang="de-DE" dirty="0" err="1"/>
              <a:t>m|w|d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516434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1211680-B588-421E-ABC5-49CCDC61104E}"/>
              </a:ext>
            </a:extLst>
          </p:cNvPr>
          <p:cNvSpPr/>
          <p:nvPr userDrawn="1"/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rgbClr val="494B52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ransition spd="slow"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5pPr>
      <a:lvl6pPr marL="316493" algn="ctr" rtl="0" fontAlgn="base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6pPr>
      <a:lvl7pPr marL="632986" algn="ctr" rtl="0" fontAlgn="base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7pPr>
      <a:lvl8pPr marL="949480" algn="ctr" rtl="0" fontAlgn="base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8pPr>
      <a:lvl9pPr marL="1265972" algn="ctr" rtl="0" fontAlgn="base">
        <a:spcBef>
          <a:spcPct val="0"/>
        </a:spcBef>
        <a:spcAft>
          <a:spcPct val="0"/>
        </a:spcAft>
        <a:defRPr sz="3046">
          <a:solidFill>
            <a:schemeClr val="tx2"/>
          </a:solidFill>
          <a:latin typeface="Times New Roman" pitchFamily="18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FontTx/>
        <a:buNone/>
        <a:defRPr sz="62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16493" indent="0" algn="l" rtl="0" eaLnBrk="0" fontAlgn="base" hangingPunct="0">
        <a:spcBef>
          <a:spcPct val="20000"/>
        </a:spcBef>
        <a:spcAft>
          <a:spcPct val="0"/>
        </a:spcAft>
        <a:buFontTx/>
        <a:buNone/>
        <a:defRPr sz="620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632985" indent="0" algn="l" rtl="0" eaLnBrk="0" fontAlgn="base" hangingPunct="0">
        <a:spcBef>
          <a:spcPct val="20000"/>
        </a:spcBef>
        <a:spcAft>
          <a:spcPct val="0"/>
        </a:spcAft>
        <a:buFontTx/>
        <a:buNone/>
        <a:defRPr sz="620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marL="949478" indent="0" algn="l" rtl="0" eaLnBrk="0" fontAlgn="base" hangingPunct="0">
        <a:spcBef>
          <a:spcPct val="20000"/>
        </a:spcBef>
        <a:spcAft>
          <a:spcPct val="0"/>
        </a:spcAft>
        <a:buFontTx/>
        <a:buNone/>
        <a:defRPr sz="620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marL="1265972" indent="0" algn="l" rtl="0" eaLnBrk="0" fontAlgn="base" hangingPunct="0">
        <a:spcBef>
          <a:spcPct val="20000"/>
        </a:spcBef>
        <a:spcAft>
          <a:spcPct val="0"/>
        </a:spcAft>
        <a:buFontTx/>
        <a:buNone/>
        <a:defRPr sz="620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1740712" indent="-158247" algn="l" rtl="0" fontAlgn="base">
        <a:spcBef>
          <a:spcPct val="20000"/>
        </a:spcBef>
        <a:spcAft>
          <a:spcPct val="0"/>
        </a:spcAft>
        <a:buChar char="»"/>
        <a:defRPr sz="1385">
          <a:solidFill>
            <a:schemeClr val="tx1"/>
          </a:solidFill>
          <a:latin typeface="+mn-lt"/>
        </a:defRPr>
      </a:lvl6pPr>
      <a:lvl7pPr marL="2057204" indent="-158247" algn="l" rtl="0" fontAlgn="base">
        <a:spcBef>
          <a:spcPct val="20000"/>
        </a:spcBef>
        <a:spcAft>
          <a:spcPct val="0"/>
        </a:spcAft>
        <a:buChar char="»"/>
        <a:defRPr sz="1385">
          <a:solidFill>
            <a:schemeClr val="tx1"/>
          </a:solidFill>
          <a:latin typeface="+mn-lt"/>
        </a:defRPr>
      </a:lvl7pPr>
      <a:lvl8pPr marL="2373698" indent="-158247" algn="l" rtl="0" fontAlgn="base">
        <a:spcBef>
          <a:spcPct val="20000"/>
        </a:spcBef>
        <a:spcAft>
          <a:spcPct val="0"/>
        </a:spcAft>
        <a:buChar char="»"/>
        <a:defRPr sz="1385">
          <a:solidFill>
            <a:schemeClr val="tx1"/>
          </a:solidFill>
          <a:latin typeface="+mn-lt"/>
        </a:defRPr>
      </a:lvl8pPr>
      <a:lvl9pPr marL="2690191" indent="-158247" algn="l" rtl="0" fontAlgn="base">
        <a:spcBef>
          <a:spcPct val="20000"/>
        </a:spcBef>
        <a:spcAft>
          <a:spcPct val="0"/>
        </a:spcAft>
        <a:buChar char="»"/>
        <a:defRPr sz="1385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493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2986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480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5972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466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8958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451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1944" algn="l" defTabSz="632986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142" userDrawn="1">
          <p15:clr>
            <a:srgbClr val="F26B43"/>
          </p15:clr>
        </p15:guide>
        <p15:guide id="3" pos="4178" userDrawn="1">
          <p15:clr>
            <a:srgbClr val="F26B43"/>
          </p15:clr>
        </p15:guide>
        <p15:guide id="4" orient="horz" pos="6091" userDrawn="1">
          <p15:clr>
            <a:srgbClr val="F26B43"/>
          </p15:clr>
        </p15:guide>
        <p15:guide id="5" orient="horz" pos="149" userDrawn="1">
          <p15:clr>
            <a:srgbClr val="F26B43"/>
          </p15:clr>
        </p15:guide>
        <p15:guide id="6" pos="15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dplatzhalter 19" descr="Ein Bild, das Kleidung, Person, Menschliches Gesicht, Lächeln enthält.&#10;&#10;KI-generierte Inhalte können fehlerhaft sein.">
            <a:extLst>
              <a:ext uri="{FF2B5EF4-FFF2-40B4-BE49-F238E27FC236}">
                <a16:creationId xmlns:a16="http://schemas.microsoft.com/office/drawing/2014/main" id="{31528FB8-ED2E-03C0-F554-6140C655A5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 b="26349"/>
          <a:stretch/>
        </p:blipFill>
        <p:spPr>
          <a:xfrm>
            <a:off x="0" y="1328738"/>
            <a:ext cx="6858000" cy="2774950"/>
          </a:xfrm>
        </p:spPr>
      </p:pic>
      <p:sp>
        <p:nvSpPr>
          <p:cNvPr id="6" name="Textplatzhalter 26">
            <a:extLst>
              <a:ext uri="{FF2B5EF4-FFF2-40B4-BE49-F238E27FC236}">
                <a16:creationId xmlns:a16="http://schemas.microsoft.com/office/drawing/2014/main" id="{B4DCBF42-FD7C-3DFD-EFAB-63D410B91B7A}"/>
              </a:ext>
            </a:extLst>
          </p:cNvPr>
          <p:cNvSpPr txBox="1">
            <a:spLocks/>
          </p:cNvSpPr>
          <p:nvPr/>
        </p:nvSpPr>
        <p:spPr>
          <a:xfrm>
            <a:off x="2294397" y="6200982"/>
            <a:ext cx="4322763" cy="692510"/>
          </a:xfrm>
          <a:prstGeom prst="rect">
            <a:avLst/>
          </a:prstGeom>
        </p:spPr>
        <p:txBody>
          <a:bodyPr/>
          <a:lstStyle>
            <a:lvl1pPr marL="1714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87943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04435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12092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437422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b="1" kern="0" dirty="0"/>
              <a:t>Einblicke</a:t>
            </a:r>
            <a:r>
              <a:rPr lang="de-DE" kern="0" dirty="0"/>
              <a:t> in </a:t>
            </a:r>
            <a:r>
              <a:rPr lang="de-DE" b="1" kern="0" dirty="0"/>
              <a:t>verschiedene Abteilungen </a:t>
            </a:r>
            <a:r>
              <a:rPr lang="de-DE" kern="0" dirty="0"/>
              <a:t>wie Controlling und Finanzbuchhaltung</a:t>
            </a:r>
          </a:p>
          <a:p>
            <a:r>
              <a:rPr lang="de-DE" kern="0" dirty="0"/>
              <a:t>die </a:t>
            </a:r>
            <a:r>
              <a:rPr lang="de-DE" b="1" kern="0" dirty="0"/>
              <a:t>Mitarbeit</a:t>
            </a:r>
            <a:r>
              <a:rPr lang="de-DE" kern="0" dirty="0"/>
              <a:t> in </a:t>
            </a:r>
            <a:r>
              <a:rPr lang="de-DE" b="1" kern="0" dirty="0"/>
              <a:t>unterschiedlichen Verwaltungsbereichen</a:t>
            </a:r>
          </a:p>
          <a:p>
            <a:r>
              <a:rPr lang="de-DE" kern="0" dirty="0"/>
              <a:t>das </a:t>
            </a:r>
            <a:r>
              <a:rPr lang="de-DE" b="1" kern="0" dirty="0"/>
              <a:t>Erlernen</a:t>
            </a:r>
            <a:r>
              <a:rPr lang="de-DE" kern="0" dirty="0"/>
              <a:t> von </a:t>
            </a:r>
            <a:r>
              <a:rPr lang="de-DE" b="1" kern="0" dirty="0"/>
              <a:t>betrieblicher Kommunikation</a:t>
            </a:r>
          </a:p>
          <a:p>
            <a:r>
              <a:rPr lang="de-DE" kern="0" dirty="0"/>
              <a:t>die </a:t>
            </a:r>
            <a:r>
              <a:rPr lang="de-DE" b="1" kern="0" dirty="0"/>
              <a:t>Übernahme</a:t>
            </a:r>
            <a:r>
              <a:rPr lang="de-DE" kern="0" dirty="0"/>
              <a:t> </a:t>
            </a:r>
            <a:r>
              <a:rPr lang="de-DE" b="1" kern="0" dirty="0"/>
              <a:t>von bürowirtschaftlichen und projektbezogenen Aufgaben</a:t>
            </a:r>
          </a:p>
          <a:p>
            <a:endParaRPr lang="de-DE" kern="0" dirty="0"/>
          </a:p>
        </p:txBody>
      </p:sp>
      <p:sp>
        <p:nvSpPr>
          <p:cNvPr id="8" name="Textplatzhalter 26">
            <a:extLst>
              <a:ext uri="{FF2B5EF4-FFF2-40B4-BE49-F238E27FC236}">
                <a16:creationId xmlns:a16="http://schemas.microsoft.com/office/drawing/2014/main" id="{2D795DDC-38CF-FB59-F010-AA086BA6AA00}"/>
              </a:ext>
            </a:extLst>
          </p:cNvPr>
          <p:cNvSpPr txBox="1">
            <a:spLocks/>
          </p:cNvSpPr>
          <p:nvPr/>
        </p:nvSpPr>
        <p:spPr>
          <a:xfrm>
            <a:off x="2294692" y="7297886"/>
            <a:ext cx="4322763" cy="692510"/>
          </a:xfrm>
          <a:prstGeom prst="rect">
            <a:avLst/>
          </a:prstGeom>
        </p:spPr>
        <p:txBody>
          <a:bodyPr/>
          <a:lstStyle>
            <a:lvl1pPr marL="1714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87943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04435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12092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437422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/>
              <a:t>eine </a:t>
            </a:r>
            <a:r>
              <a:rPr lang="de-DE" b="1" kern="0" dirty="0"/>
              <a:t>leistungsanerkennende Ausbildungsvergütung</a:t>
            </a:r>
          </a:p>
          <a:p>
            <a:r>
              <a:rPr lang="de-DE" kern="0" dirty="0"/>
              <a:t>spannende </a:t>
            </a:r>
            <a:r>
              <a:rPr lang="de-DE" b="1" kern="0" dirty="0"/>
              <a:t>Fortbildungsangebote</a:t>
            </a:r>
          </a:p>
          <a:p>
            <a:r>
              <a:rPr lang="de-DE" kern="0" dirty="0"/>
              <a:t>die Chance, in eine </a:t>
            </a:r>
            <a:r>
              <a:rPr lang="de-DE" b="1" kern="0" dirty="0"/>
              <a:t>abwechslungsreiche</a:t>
            </a:r>
            <a:r>
              <a:rPr lang="de-DE" kern="0" dirty="0"/>
              <a:t> und </a:t>
            </a:r>
            <a:r>
              <a:rPr lang="de-DE" b="1" kern="0" dirty="0"/>
              <a:t>interessante Berufswelt </a:t>
            </a:r>
            <a:r>
              <a:rPr lang="de-DE" kern="0" dirty="0"/>
              <a:t>einzusteigen</a:t>
            </a:r>
          </a:p>
          <a:p>
            <a:r>
              <a:rPr lang="de-DE" kern="0" dirty="0"/>
              <a:t>eine </a:t>
            </a:r>
            <a:r>
              <a:rPr lang="de-DE" b="1" kern="0" dirty="0"/>
              <a:t>gewachsene Unternehmenskultur </a:t>
            </a:r>
            <a:r>
              <a:rPr lang="de-DE" kern="0" dirty="0"/>
              <a:t>mit verlässlichen Grundwerten und einer klaren Orientierung</a:t>
            </a:r>
          </a:p>
          <a:p>
            <a:r>
              <a:rPr lang="de-DE" kern="0" dirty="0"/>
              <a:t>ein </a:t>
            </a:r>
            <a:r>
              <a:rPr lang="de-DE" b="1" kern="0" dirty="0"/>
              <a:t>attraktives Arbeitsumfeld</a:t>
            </a:r>
            <a:r>
              <a:rPr lang="de-DE" kern="0" dirty="0"/>
              <a:t>, das von uns im Interesse unserer Kunden gestaltet wird</a:t>
            </a:r>
          </a:p>
          <a:p>
            <a:endParaRPr lang="de-DE" kern="0" dirty="0"/>
          </a:p>
        </p:txBody>
      </p:sp>
      <p:sp>
        <p:nvSpPr>
          <p:cNvPr id="9" name="Textplatzhalter 16">
            <a:extLst>
              <a:ext uri="{FF2B5EF4-FFF2-40B4-BE49-F238E27FC236}">
                <a16:creationId xmlns:a16="http://schemas.microsoft.com/office/drawing/2014/main" id="{4D719EE1-B22B-A749-4E2A-091D3F085556}"/>
              </a:ext>
            </a:extLst>
          </p:cNvPr>
          <p:cNvSpPr txBox="1">
            <a:spLocks/>
          </p:cNvSpPr>
          <p:nvPr/>
        </p:nvSpPr>
        <p:spPr>
          <a:xfrm>
            <a:off x="2294397" y="7135529"/>
            <a:ext cx="1760538" cy="15557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900" b="1">
                <a:solidFill>
                  <a:srgbClr val="30649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16493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32985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49478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65972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/>
              <a:t>Wir bieten dir</a:t>
            </a:r>
          </a:p>
        </p:txBody>
      </p:sp>
      <p:sp>
        <p:nvSpPr>
          <p:cNvPr id="10" name="Textplatzhalter 26">
            <a:extLst>
              <a:ext uri="{FF2B5EF4-FFF2-40B4-BE49-F238E27FC236}">
                <a16:creationId xmlns:a16="http://schemas.microsoft.com/office/drawing/2014/main" id="{B098959F-7588-2F8E-87E4-4A9AE0DF043B}"/>
              </a:ext>
            </a:extLst>
          </p:cNvPr>
          <p:cNvSpPr txBox="1">
            <a:spLocks/>
          </p:cNvSpPr>
          <p:nvPr/>
        </p:nvSpPr>
        <p:spPr>
          <a:xfrm>
            <a:off x="2293909" y="8649222"/>
            <a:ext cx="4322763" cy="692510"/>
          </a:xfrm>
          <a:prstGeom prst="rect">
            <a:avLst/>
          </a:prstGeom>
        </p:spPr>
        <p:txBody>
          <a:bodyPr/>
          <a:lstStyle>
            <a:lvl1pPr marL="1714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87943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04435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12092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437422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/>
              <a:t>deinen </a:t>
            </a:r>
            <a:r>
              <a:rPr lang="de-DE" b="1" kern="0" dirty="0"/>
              <a:t>guten</a:t>
            </a:r>
            <a:r>
              <a:rPr lang="de-DE" kern="0" dirty="0"/>
              <a:t> </a:t>
            </a:r>
            <a:r>
              <a:rPr lang="de-DE" b="1" kern="0" dirty="0"/>
              <a:t>mittleren Bildungsabschluss</a:t>
            </a:r>
          </a:p>
          <a:p>
            <a:r>
              <a:rPr lang="de-DE" kern="0" dirty="0"/>
              <a:t>deine </a:t>
            </a:r>
            <a:r>
              <a:rPr lang="de-DE" b="1" kern="0" dirty="0"/>
              <a:t>aufgeschlossene </a:t>
            </a:r>
            <a:r>
              <a:rPr lang="de-DE" kern="0" dirty="0"/>
              <a:t>und</a:t>
            </a:r>
            <a:r>
              <a:rPr lang="de-DE" b="1" kern="0" dirty="0"/>
              <a:t> teamorientierte Art</a:t>
            </a:r>
          </a:p>
          <a:p>
            <a:r>
              <a:rPr lang="de-DE" kern="0" dirty="0"/>
              <a:t>deine </a:t>
            </a:r>
            <a:r>
              <a:rPr lang="de-DE" b="1" kern="0" dirty="0"/>
              <a:t>Freude</a:t>
            </a:r>
            <a:r>
              <a:rPr lang="de-DE" kern="0" dirty="0"/>
              <a:t> an der </a:t>
            </a:r>
            <a:r>
              <a:rPr lang="de-DE" b="1" kern="0" dirty="0"/>
              <a:t>Planung</a:t>
            </a:r>
            <a:r>
              <a:rPr lang="de-DE" kern="0" dirty="0"/>
              <a:t> und </a:t>
            </a:r>
            <a:r>
              <a:rPr lang="de-DE" b="1" kern="0" dirty="0"/>
              <a:t>Organisation</a:t>
            </a:r>
            <a:r>
              <a:rPr lang="de-DE" kern="0" dirty="0"/>
              <a:t> von </a:t>
            </a:r>
            <a:r>
              <a:rPr lang="de-DE" b="1" kern="0" dirty="0"/>
              <a:t>Aufgaben</a:t>
            </a:r>
          </a:p>
          <a:p>
            <a:r>
              <a:rPr lang="de-DE" kern="0" dirty="0"/>
              <a:t>deine </a:t>
            </a:r>
            <a:r>
              <a:rPr lang="de-DE" b="1" kern="0" dirty="0"/>
              <a:t>sorgfältige, zuverlässige </a:t>
            </a:r>
            <a:r>
              <a:rPr lang="de-DE" kern="0" dirty="0"/>
              <a:t>und </a:t>
            </a:r>
            <a:r>
              <a:rPr lang="de-DE" b="1" kern="0" dirty="0"/>
              <a:t>gründliche Arbeitsweise</a:t>
            </a:r>
          </a:p>
        </p:txBody>
      </p:sp>
      <p:sp>
        <p:nvSpPr>
          <p:cNvPr id="11" name="Textplatzhalter 16">
            <a:extLst>
              <a:ext uri="{FF2B5EF4-FFF2-40B4-BE49-F238E27FC236}">
                <a16:creationId xmlns:a16="http://schemas.microsoft.com/office/drawing/2014/main" id="{D808EF50-830E-2EF5-FE55-5A30BEA635C5}"/>
              </a:ext>
            </a:extLst>
          </p:cNvPr>
          <p:cNvSpPr txBox="1">
            <a:spLocks/>
          </p:cNvSpPr>
          <p:nvPr/>
        </p:nvSpPr>
        <p:spPr>
          <a:xfrm>
            <a:off x="2301565" y="8486865"/>
            <a:ext cx="1760538" cy="15557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900" b="1">
                <a:solidFill>
                  <a:srgbClr val="30649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16493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32985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49478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65972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/>
              <a:t>Du zeichnest dich aus durch 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24F85B27-BB82-F6DC-9E58-CA0A9BB414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09811" y="5171377"/>
            <a:ext cx="4552048" cy="369332"/>
          </a:xfrm>
        </p:spPr>
        <p:txBody>
          <a:bodyPr/>
          <a:lstStyle/>
          <a:p>
            <a:r>
              <a:rPr lang="de-DE" sz="1600" dirty="0"/>
              <a:t>Ausbildungsplatz für das Jahr 2026</a:t>
            </a:r>
          </a:p>
          <a:p>
            <a:r>
              <a:rPr lang="de-DE" sz="1600" dirty="0"/>
              <a:t>Kaufmann (</a:t>
            </a:r>
            <a:r>
              <a:rPr lang="de-DE" sz="1600" dirty="0" err="1"/>
              <a:t>m|w|d</a:t>
            </a:r>
            <a:r>
              <a:rPr lang="de-DE" sz="1600" dirty="0"/>
              <a:t>) für Büromanagement</a:t>
            </a:r>
          </a:p>
        </p:txBody>
      </p:sp>
      <p:sp>
        <p:nvSpPr>
          <p:cNvPr id="15" name="Textplatzhalter 16">
            <a:extLst>
              <a:ext uri="{FF2B5EF4-FFF2-40B4-BE49-F238E27FC236}">
                <a16:creationId xmlns:a16="http://schemas.microsoft.com/office/drawing/2014/main" id="{D2AF161B-ED6E-1354-1299-CD98D232B8E6}"/>
              </a:ext>
            </a:extLst>
          </p:cNvPr>
          <p:cNvSpPr txBox="1">
            <a:spLocks/>
          </p:cNvSpPr>
          <p:nvPr/>
        </p:nvSpPr>
        <p:spPr>
          <a:xfrm>
            <a:off x="2286151" y="6038625"/>
            <a:ext cx="2325606" cy="162357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900" b="1">
                <a:solidFill>
                  <a:srgbClr val="30649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16493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32985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49478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65972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6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740712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6pPr>
            <a:lvl7pPr marL="2057204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7pPr>
            <a:lvl8pPr marL="2373698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8pPr>
            <a:lvl9pPr marL="2690191" indent="-15824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385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/>
              <a:t>Deine Ausbildung umfasst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DAFBA9D-3024-6EE6-5926-3E81D43DF87F}"/>
              </a:ext>
            </a:extLst>
          </p:cNvPr>
          <p:cNvSpPr txBox="1"/>
          <p:nvPr/>
        </p:nvSpPr>
        <p:spPr>
          <a:xfrm>
            <a:off x="2233048" y="4505801"/>
            <a:ext cx="45636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900" spc="-3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Interessierst du dich für die </a:t>
            </a:r>
            <a:r>
              <a:rPr lang="de-DE" sz="900" b="1" spc="-3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Funktionsweise</a:t>
            </a:r>
            <a:r>
              <a:rPr lang="de-DE" sz="900" spc="-3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eines </a:t>
            </a:r>
            <a:r>
              <a:rPr lang="de-DE" sz="900" b="1" spc="-3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mittelständischen Unternehmens </a:t>
            </a:r>
            <a:r>
              <a:rPr lang="de-DE" sz="900" spc="-3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 möchtest </a:t>
            </a:r>
            <a:r>
              <a:rPr lang="de-DE" sz="900" b="1" spc="-3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</a:t>
            </a:r>
            <a:r>
              <a:rPr lang="de-DE" sz="900" spc="-3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darin </a:t>
            </a:r>
            <a:r>
              <a:rPr lang="de-DE" sz="900" b="1" spc="-3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mitarbeiten</a:t>
            </a:r>
            <a:r>
              <a:rPr kumimoji="0" lang="de-DE" sz="9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sz="500" spc="-3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900" b="1" spc="-3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Dann bewirb dich noch heute um unseren</a:t>
            </a:r>
            <a:endParaRPr kumimoji="0" lang="de-DE" sz="900" b="1" i="0" u="none" strike="noStrike" kern="12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D211CB99-FD7F-D279-595D-F53B0F14DD62}"/>
              </a:ext>
            </a:extLst>
          </p:cNvPr>
          <p:cNvSpPr/>
          <p:nvPr/>
        </p:nvSpPr>
        <p:spPr>
          <a:xfrm>
            <a:off x="0" y="1329523"/>
            <a:ext cx="2171700" cy="2786504"/>
          </a:xfrm>
          <a:prstGeom prst="rect">
            <a:avLst/>
          </a:prstGeom>
          <a:solidFill>
            <a:srgbClr val="30649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E90B0D5A-CD50-D1BF-210C-A1638F33FA1F}"/>
              </a:ext>
            </a:extLst>
          </p:cNvPr>
          <p:cNvSpPr txBox="1"/>
          <p:nvPr/>
        </p:nvSpPr>
        <p:spPr>
          <a:xfrm>
            <a:off x="140678" y="1321047"/>
            <a:ext cx="1969477" cy="3040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300"/>
              </a:lnSpc>
            </a:pPr>
            <a: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Gemeinsam lebenswerte </a:t>
            </a:r>
            <a:b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00" b="1" i="0" spc="-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Orte schaffen.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500" b="0" i="0" u="none" strike="noStrike" kern="12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Als DV Immobilien Gruppe bauen  und betreiben wir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Business Parks, Shopping Center und Autohöfe 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für den Eigen-bestand.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500" b="0" i="0" u="none" strike="noStrike" kern="12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Gemeinsam entwickeln wir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innovative Standortkonzepte 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mit dem Ziel für Unternehmen, Beschäftigte und Kunden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ein funktionales und nachhaltiges Umfeld 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zu schaffen.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500" b="0" i="0" u="none" strike="noStrike" kern="12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Wir setzen auf eine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langfristige Unter-</a:t>
            </a:r>
            <a:r>
              <a:rPr kumimoji="0" lang="de-DE" sz="900" b="1" i="0" u="none" strike="noStrike" kern="1200" cap="none" spc="-2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nehmensstrategie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Daher bieten wir unseren Mitarbeitenden </a:t>
            </a:r>
            <a:r>
              <a:rPr kumimoji="0" lang="de-DE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sichere und dauerhafte Arbeitsplätze</a:t>
            </a:r>
            <a:r>
              <a:rPr kumimoji="0" lang="de-DE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ts val="1300"/>
              </a:lnSpc>
            </a:pPr>
            <a:endParaRPr lang="de-DE" sz="900" b="0" i="0" spc="-20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972148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0</TotalTime>
  <Words>200</Words>
  <Application>Microsoft Office PowerPoint</Application>
  <PresentationFormat>A4-Papier (210 x 297 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Calibri</vt:lpstr>
      <vt:lpstr>Times New Roman</vt:lpstr>
      <vt:lpstr>Verdana</vt:lpstr>
      <vt:lpstr>Standarddesign</vt:lpstr>
      <vt:lpstr>PowerPoint-Präsentation</vt:lpstr>
    </vt:vector>
  </TitlesOfParts>
  <Company>Dr. Vielberth Verwaltungsges. 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a.folger</dc:creator>
  <cp:lastModifiedBy>Attiq, Laura</cp:lastModifiedBy>
  <cp:revision>1207</cp:revision>
  <cp:lastPrinted>2024-04-12T10:08:30Z</cp:lastPrinted>
  <dcterms:created xsi:type="dcterms:W3CDTF">2008-02-21T07:08:22Z</dcterms:created>
  <dcterms:modified xsi:type="dcterms:W3CDTF">2025-09-22T11:41:31Z</dcterms:modified>
</cp:coreProperties>
</file>