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6858000" cy="9906000" type="A4"/>
  <p:notesSz cx="6797675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3" userDrawn="1">
          <p15:clr>
            <a:srgbClr val="A4A3A4"/>
          </p15:clr>
        </p15:guide>
        <p15:guide id="2" pos="1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kerl Christina" initials="FC" lastIdx="1" clrIdx="0">
    <p:extLst>
      <p:ext uri="{19B8F6BF-5375-455C-9EA6-DF929625EA0E}">
        <p15:presenceInfo xmlns:p15="http://schemas.microsoft.com/office/powerpoint/2012/main" userId="S::c.frankerl@dvimmobilien.de::6f443d80-8b4e-442f-8bc0-996f67bda8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4182A"/>
    <a:srgbClr val="D88291"/>
    <a:srgbClr val="C41734"/>
    <a:srgbClr val="30649E"/>
    <a:srgbClr val="494B52"/>
    <a:srgbClr val="8CB2DC"/>
    <a:srgbClr val="7A8C35"/>
    <a:srgbClr val="BBAF95"/>
    <a:srgbClr val="748491"/>
    <a:srgbClr val="95C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61011" autoAdjust="0"/>
  </p:normalViewPr>
  <p:slideViewPr>
    <p:cSldViewPr snapToGrid="0">
      <p:cViewPr>
        <p:scale>
          <a:sx n="100" d="100"/>
          <a:sy n="100" d="100"/>
        </p:scale>
        <p:origin x="2616" y="-330"/>
      </p:cViewPr>
      <p:guideLst>
        <p:guide orient="horz" pos="1023"/>
        <p:guide pos="1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02" d="100"/>
          <a:sy n="102" d="100"/>
        </p:scale>
        <p:origin x="-4464" y="-102"/>
      </p:cViewPr>
      <p:guideLst>
        <p:guide orient="horz" pos="3126"/>
        <p:guide pos="214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259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259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02FAA1A-E660-4011-9AC7-ABE6F51392D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9089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09788" y="744538"/>
            <a:ext cx="25765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5630"/>
            <a:ext cx="4984750" cy="4467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259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259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56674EB-0D58-4A1C-B9E2-609D8D2F4E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9252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F63F4573-9183-4D92-9046-2734B2CFF6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333333"/>
            <a:ext cx="6858000" cy="2770408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DBC2FFC-4E9B-4BCD-8823-E80823C32B1D}"/>
              </a:ext>
            </a:extLst>
          </p:cNvPr>
          <p:cNvSpPr/>
          <p:nvPr userDrawn="1"/>
        </p:nvSpPr>
        <p:spPr>
          <a:xfrm>
            <a:off x="0" y="1"/>
            <a:ext cx="2171700" cy="1333332"/>
          </a:xfrm>
          <a:prstGeom prst="rect">
            <a:avLst/>
          </a:prstGeom>
          <a:solidFill>
            <a:srgbClr val="C41734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F49AA19-B04A-4684-9B73-1B6A26DF4B72}"/>
              </a:ext>
            </a:extLst>
          </p:cNvPr>
          <p:cNvSpPr/>
          <p:nvPr userDrawn="1"/>
        </p:nvSpPr>
        <p:spPr>
          <a:xfrm>
            <a:off x="0" y="4103741"/>
            <a:ext cx="2171700" cy="5802260"/>
          </a:xfrm>
          <a:prstGeom prst="rect">
            <a:avLst/>
          </a:prstGeom>
          <a:solidFill>
            <a:srgbClr val="C418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FAD2683-EC36-443E-B5D3-0D141EA263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37" y="226251"/>
            <a:ext cx="2490568" cy="87191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A18DC33-4B67-418C-9AE1-71E8FACE8516}"/>
              </a:ext>
            </a:extLst>
          </p:cNvPr>
          <p:cNvSpPr txBox="1"/>
          <p:nvPr userDrawn="1"/>
        </p:nvSpPr>
        <p:spPr>
          <a:xfrm>
            <a:off x="140678" y="7250499"/>
            <a:ext cx="1969477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Gewerbepark </a:t>
            </a:r>
          </a:p>
          <a:p>
            <a: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Regensburg GmbH</a:t>
            </a:r>
          </a:p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 Gewerbepark C25</a:t>
            </a:r>
          </a:p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93059 Regensburg</a:t>
            </a:r>
          </a:p>
          <a:p>
            <a:r>
              <a:rPr lang="de-DE" sz="900" b="0" i="0" u="none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personal@gewerbepark.de</a:t>
            </a:r>
          </a:p>
          <a:p>
            <a:r>
              <a:rPr lang="de-DE" sz="900" b="0" i="0" u="none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www.gewerbepark.de</a:t>
            </a:r>
          </a:p>
          <a:p>
            <a:endParaRPr lang="de-DE" sz="900" b="0" i="0" spc="-2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900" b="0" i="0" spc="-2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Fragen beantwortet </a:t>
            </a:r>
          </a:p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unsere </a:t>
            </a:r>
            <a:r>
              <a:rPr lang="de-DE" sz="900" b="0" i="0" spc="-20" baseline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Recruiterin</a:t>
            </a:r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Laura Attiq</a:t>
            </a:r>
          </a:p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unter Tel. 0941 4008-276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2000614-4B79-471C-93FA-94706E9546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6" y="9203989"/>
            <a:ext cx="1744052" cy="465474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1B4A42BD-C7D3-4151-920C-DB2ED28166E7}"/>
              </a:ext>
            </a:extLst>
          </p:cNvPr>
          <p:cNvSpPr txBox="1"/>
          <p:nvPr userDrawn="1"/>
        </p:nvSpPr>
        <p:spPr>
          <a:xfrm>
            <a:off x="130297" y="8944295"/>
            <a:ext cx="19694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 Unternehmen der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64F3C35-DF04-4E3A-BB30-08BCB2AF635D}"/>
              </a:ext>
            </a:extLst>
          </p:cNvPr>
          <p:cNvSpPr txBox="1"/>
          <p:nvPr userDrawn="1"/>
        </p:nvSpPr>
        <p:spPr>
          <a:xfrm>
            <a:off x="2294792" y="4145890"/>
            <a:ext cx="4501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0" i="0" spc="-3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 </a:t>
            </a:r>
            <a:r>
              <a:rPr lang="de-DE" sz="900" b="1" i="0" spc="-3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Gewerbepark Regensburg </a:t>
            </a:r>
            <a:r>
              <a:rPr lang="de-DE" sz="900" b="0" i="0" spc="-3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 Teil der DV Immobilien Gruppe. Auf 155.000 Quadratmetern bietet der Büro- und Dienstleistungspark über 350 Firmen Raum für mehr als 6.500 Mitarbeiter.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1593DB23-D934-4B40-A75E-61467226FE37}"/>
              </a:ext>
            </a:extLst>
          </p:cNvPr>
          <p:cNvSpPr/>
          <p:nvPr/>
        </p:nvSpPr>
        <p:spPr>
          <a:xfrm>
            <a:off x="0" y="1338232"/>
            <a:ext cx="2171700" cy="2770406"/>
          </a:xfrm>
          <a:prstGeom prst="rect">
            <a:avLst/>
          </a:prstGeom>
          <a:gradFill>
            <a:gsLst>
              <a:gs pos="0">
                <a:srgbClr val="C41734">
                  <a:alpha val="95000"/>
                </a:srgbClr>
              </a:gs>
              <a:gs pos="47000">
                <a:srgbClr val="C41734">
                  <a:alpha val="80000"/>
                </a:srgbClr>
              </a:gs>
              <a:gs pos="100000">
                <a:srgbClr val="C41734">
                  <a:alpha val="8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61A3796-4FEC-C204-4FDA-0FB106581E75}"/>
              </a:ext>
            </a:extLst>
          </p:cNvPr>
          <p:cNvSpPr/>
          <p:nvPr userDrawn="1"/>
        </p:nvSpPr>
        <p:spPr>
          <a:xfrm>
            <a:off x="2171700" y="5058879"/>
            <a:ext cx="4686300" cy="857425"/>
          </a:xfrm>
          <a:prstGeom prst="rect">
            <a:avLst/>
          </a:prstGeom>
          <a:solidFill>
            <a:srgbClr val="D882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F70055BC-25B5-B1F2-BC57-D0CAC4BF22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06931" y="5532372"/>
            <a:ext cx="4551069" cy="304611"/>
          </a:xfrm>
          <a:prstGeom prst="rect">
            <a:avLst/>
          </a:prstGeom>
        </p:spPr>
        <p:txBody>
          <a:bodyPr/>
          <a:lstStyle>
            <a:lvl1pPr>
              <a:defRPr sz="1300" spc="-30" baseline="0">
                <a:solidFill>
                  <a:schemeClr val="bg1"/>
                </a:solidFill>
              </a:defRPr>
            </a:lvl1pPr>
            <a:lvl2pPr>
              <a:defRPr sz="1500">
                <a:solidFill>
                  <a:srgbClr val="30649E"/>
                </a:solidFill>
              </a:defRPr>
            </a:lvl2pPr>
            <a:lvl3pPr>
              <a:defRPr sz="1500">
                <a:solidFill>
                  <a:srgbClr val="30649E"/>
                </a:solidFill>
              </a:defRPr>
            </a:lvl3pPr>
            <a:lvl4pPr>
              <a:defRPr sz="1500">
                <a:solidFill>
                  <a:srgbClr val="30649E"/>
                </a:solidFill>
              </a:defRPr>
            </a:lvl4pPr>
            <a:lvl5pPr>
              <a:defRPr sz="1500">
                <a:solidFill>
                  <a:srgbClr val="30649E"/>
                </a:solidFill>
              </a:defRPr>
            </a:lvl5pPr>
          </a:lstStyle>
          <a:p>
            <a:pPr lvl="0"/>
            <a:r>
              <a:rPr lang="de-DE" dirty="0"/>
              <a:t>Fachrichtung oder Vollzeit | Teilzeit (</a:t>
            </a:r>
            <a:r>
              <a:rPr lang="de-DE" dirty="0" err="1"/>
              <a:t>m|w|d</a:t>
            </a:r>
            <a:r>
              <a:rPr lang="de-DE" dirty="0"/>
              <a:t>)</a:t>
            </a:r>
          </a:p>
        </p:txBody>
      </p:sp>
      <p:sp>
        <p:nvSpPr>
          <p:cNvPr id="6" name="Textplatzhalter 24">
            <a:extLst>
              <a:ext uri="{FF2B5EF4-FFF2-40B4-BE49-F238E27FC236}">
                <a16:creationId xmlns:a16="http://schemas.microsoft.com/office/drawing/2014/main" id="{A3D2E949-FCC0-EE79-F1D4-B3F6186C1D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05952" y="5155624"/>
            <a:ext cx="4552048" cy="369332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 sz="1600">
                <a:solidFill>
                  <a:srgbClr val="30649E"/>
                </a:solidFill>
              </a:defRPr>
            </a:lvl2pPr>
            <a:lvl3pPr>
              <a:defRPr sz="1600">
                <a:solidFill>
                  <a:srgbClr val="30649E"/>
                </a:solidFill>
              </a:defRPr>
            </a:lvl3pPr>
            <a:lvl4pPr>
              <a:defRPr sz="1600">
                <a:solidFill>
                  <a:srgbClr val="30649E"/>
                </a:solidFill>
              </a:defRPr>
            </a:lvl4pPr>
            <a:lvl5pPr>
              <a:defRPr sz="1600">
                <a:solidFill>
                  <a:srgbClr val="30649E"/>
                </a:solidFill>
              </a:defRPr>
            </a:lvl5pPr>
          </a:lstStyle>
          <a:p>
            <a:pPr lvl="0"/>
            <a:r>
              <a:rPr lang="de-DE" dirty="0"/>
              <a:t>Stellenbeschreibung </a:t>
            </a:r>
            <a:r>
              <a:rPr lang="de-DE" dirty="0" err="1"/>
              <a:t>xyz</a:t>
            </a:r>
            <a:r>
              <a:rPr lang="de-DE" dirty="0"/>
              <a:t> (</a:t>
            </a:r>
            <a:r>
              <a:rPr lang="de-DE" dirty="0" err="1"/>
              <a:t>m|w|d</a:t>
            </a:r>
            <a:r>
              <a:rPr lang="de-DE" dirty="0"/>
              <a:t>)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079A4A9-0604-32C4-5FEC-1A07EB773FEC}"/>
              </a:ext>
            </a:extLst>
          </p:cNvPr>
          <p:cNvSpPr/>
          <p:nvPr userDrawn="1"/>
        </p:nvSpPr>
        <p:spPr>
          <a:xfrm>
            <a:off x="2162906" y="9448640"/>
            <a:ext cx="4695093" cy="462217"/>
          </a:xfrm>
          <a:prstGeom prst="rect">
            <a:avLst/>
          </a:prstGeom>
          <a:solidFill>
            <a:srgbClr val="C41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03C8099-B417-0A33-BA93-5EB925419155}"/>
              </a:ext>
            </a:extLst>
          </p:cNvPr>
          <p:cNvSpPr txBox="1"/>
          <p:nvPr userDrawn="1"/>
        </p:nvSpPr>
        <p:spPr>
          <a:xfrm>
            <a:off x="2309811" y="9484797"/>
            <a:ext cx="4563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900" b="1" i="0" spc="-3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Besuchen Sie auch unsere Karriereseite unter </a:t>
            </a:r>
            <a:r>
              <a:rPr lang="de-DE" sz="900" b="1" i="0" spc="-30" baseline="0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www.dv-gruppe.de/karriere</a:t>
            </a:r>
            <a:endParaRPr lang="de-DE" sz="900" b="0" i="0" spc="-30" baseline="0" dirty="0">
              <a:solidFill>
                <a:schemeClr val="bg2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de-DE" sz="900" b="1" i="0" spc="-3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 sehen sich alle Vorteile und Chance unserer Mitarbeitenden an.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F44106A-528E-478E-F4FF-333EEA772E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36" y="226251"/>
            <a:ext cx="2490570" cy="8719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8660C9F8-424A-CF8C-8F00-98DD31E3EC3B}"/>
              </a:ext>
            </a:extLst>
          </p:cNvPr>
          <p:cNvSpPr txBox="1"/>
          <p:nvPr userDrawn="1"/>
        </p:nvSpPr>
        <p:spPr>
          <a:xfrm>
            <a:off x="140678" y="1321047"/>
            <a:ext cx="1969477" cy="3040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300"/>
              </a:lnSpc>
            </a:pPr>
            <a: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Gemeinsam lebenswerte </a:t>
            </a:r>
            <a:b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Orte schaffen.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500" b="0" i="0" u="none" strike="noStrike" kern="12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Als DV Immobilien Gruppe bauen  und betreiben wir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Business Parks, Shopping Center und Autohöfe 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für den Eigen-bestand.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500" b="0" i="0" u="none" strike="noStrike" kern="12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Gemeinsam entwickeln wir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innovative Standortkonzepte 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mit dem Ziel für Unternehmen, Beschäftigte und Kunden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ein funktionales und nachhaltiges Umfeld 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zu schaffen.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500" b="0" i="0" u="none" strike="noStrike" kern="12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Wir setzen auf eine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langfristige Unter-</a:t>
            </a:r>
            <a:r>
              <a:rPr kumimoji="0" lang="de-DE" sz="900" b="1" i="0" u="none" strike="noStrike" kern="1200" cap="none" spc="-2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nehmensstrategie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Daher bieten wir unseren Mitarbeitenden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sichere und dauerhafte Arbeitsplätze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ts val="1300"/>
              </a:lnSpc>
            </a:pPr>
            <a:endParaRPr lang="de-DE" sz="900" b="0" i="0" spc="-2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16434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1211680-B588-421E-ABC5-49CCDC61104E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rgbClr val="494B52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ransition spd="slow"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5pPr>
      <a:lvl6pPr marL="316493" algn="ctr" rtl="0" fontAlgn="base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6pPr>
      <a:lvl7pPr marL="632986" algn="ctr" rtl="0" fontAlgn="base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7pPr>
      <a:lvl8pPr marL="949480" algn="ctr" rtl="0" fontAlgn="base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8pPr>
      <a:lvl9pPr marL="1265972" algn="ctr" rtl="0" fontAlgn="base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FontTx/>
        <a:buNone/>
        <a:defRPr sz="62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16493" indent="0" algn="l" rtl="0" eaLnBrk="0" fontAlgn="base" hangingPunct="0">
        <a:spcBef>
          <a:spcPct val="20000"/>
        </a:spcBef>
        <a:spcAft>
          <a:spcPct val="0"/>
        </a:spcAft>
        <a:buFontTx/>
        <a:buNone/>
        <a:defRPr sz="620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632985" indent="0" algn="l" rtl="0" eaLnBrk="0" fontAlgn="base" hangingPunct="0">
        <a:spcBef>
          <a:spcPct val="20000"/>
        </a:spcBef>
        <a:spcAft>
          <a:spcPct val="0"/>
        </a:spcAft>
        <a:buFontTx/>
        <a:buNone/>
        <a:defRPr sz="620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marL="949478" indent="0" algn="l" rtl="0" eaLnBrk="0" fontAlgn="base" hangingPunct="0">
        <a:spcBef>
          <a:spcPct val="20000"/>
        </a:spcBef>
        <a:spcAft>
          <a:spcPct val="0"/>
        </a:spcAft>
        <a:buFontTx/>
        <a:buNone/>
        <a:defRPr sz="620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marL="1265972" indent="0" algn="l" rtl="0" eaLnBrk="0" fontAlgn="base" hangingPunct="0">
        <a:spcBef>
          <a:spcPct val="20000"/>
        </a:spcBef>
        <a:spcAft>
          <a:spcPct val="0"/>
        </a:spcAft>
        <a:buFontTx/>
        <a:buNone/>
        <a:defRPr sz="620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1740712" indent="-158247" algn="l" rtl="0" fontAlgn="base">
        <a:spcBef>
          <a:spcPct val="20000"/>
        </a:spcBef>
        <a:spcAft>
          <a:spcPct val="0"/>
        </a:spcAft>
        <a:buChar char="»"/>
        <a:defRPr sz="1385">
          <a:solidFill>
            <a:schemeClr val="tx1"/>
          </a:solidFill>
          <a:latin typeface="+mn-lt"/>
        </a:defRPr>
      </a:lvl6pPr>
      <a:lvl7pPr marL="2057204" indent="-158247" algn="l" rtl="0" fontAlgn="base">
        <a:spcBef>
          <a:spcPct val="20000"/>
        </a:spcBef>
        <a:spcAft>
          <a:spcPct val="0"/>
        </a:spcAft>
        <a:buChar char="»"/>
        <a:defRPr sz="1385">
          <a:solidFill>
            <a:schemeClr val="tx1"/>
          </a:solidFill>
          <a:latin typeface="+mn-lt"/>
        </a:defRPr>
      </a:lvl7pPr>
      <a:lvl8pPr marL="2373698" indent="-158247" algn="l" rtl="0" fontAlgn="base">
        <a:spcBef>
          <a:spcPct val="20000"/>
        </a:spcBef>
        <a:spcAft>
          <a:spcPct val="0"/>
        </a:spcAft>
        <a:buChar char="»"/>
        <a:defRPr sz="1385">
          <a:solidFill>
            <a:schemeClr val="tx1"/>
          </a:solidFill>
          <a:latin typeface="+mn-lt"/>
        </a:defRPr>
      </a:lvl8pPr>
      <a:lvl9pPr marL="2690191" indent="-158247" algn="l" rtl="0" fontAlgn="base">
        <a:spcBef>
          <a:spcPct val="20000"/>
        </a:spcBef>
        <a:spcAft>
          <a:spcPct val="0"/>
        </a:spcAft>
        <a:buChar char="»"/>
        <a:defRPr sz="1385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493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2986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480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5972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466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8958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451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1944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142" userDrawn="1">
          <p15:clr>
            <a:srgbClr val="F26B43"/>
          </p15:clr>
        </p15:guide>
        <p15:guide id="3" pos="4178" userDrawn="1">
          <p15:clr>
            <a:srgbClr val="F26B43"/>
          </p15:clr>
        </p15:guide>
        <p15:guide id="4" orient="horz" pos="6091" userDrawn="1">
          <p15:clr>
            <a:srgbClr val="F26B43"/>
          </p15:clr>
        </p15:guide>
        <p15:guide id="5" orient="horz" pos="149" userDrawn="1">
          <p15:clr>
            <a:srgbClr val="F26B43"/>
          </p15:clr>
        </p15:guide>
        <p15:guide id="6" pos="15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platzhalter 20" descr="Ein Bild, das draußen, Kleidung, Person, Baum enthält.&#10;&#10;Automatisch generierte Beschreibung">
            <a:extLst>
              <a:ext uri="{FF2B5EF4-FFF2-40B4-BE49-F238E27FC236}">
                <a16:creationId xmlns:a16="http://schemas.microsoft.com/office/drawing/2014/main" id="{0F75FBA9-4C66-6EB5-FC42-E56A06DC57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5" b="19705"/>
          <a:stretch>
            <a:fillRect/>
          </a:stretch>
        </p:blipFill>
        <p:spPr/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96151BA-A98C-CD10-4314-FD06FAC4BD68}"/>
              </a:ext>
            </a:extLst>
          </p:cNvPr>
          <p:cNvSpPr txBox="1"/>
          <p:nvPr/>
        </p:nvSpPr>
        <p:spPr>
          <a:xfrm>
            <a:off x="2302643" y="4477295"/>
            <a:ext cx="4422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spc="-30" dirty="0">
                <a:latin typeface="Calibri" panose="020F0502020204030204" pitchFamily="34" charset="0"/>
                <a:cs typeface="Calibri" panose="020F0502020204030204" pitchFamily="34" charset="0"/>
              </a:rPr>
              <a:t>Möchten Sie mit </a:t>
            </a:r>
            <a:r>
              <a:rPr lang="de-DE" sz="9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unserem engagierten Team </a:t>
            </a:r>
            <a:r>
              <a:rPr lang="de-DE" sz="900" spc="-30" dirty="0">
                <a:latin typeface="Calibri" panose="020F0502020204030204" pitchFamily="34" charset="0"/>
                <a:cs typeface="Calibri" panose="020F0502020204030204" pitchFamily="34" charset="0"/>
              </a:rPr>
              <a:t>der </a:t>
            </a:r>
            <a:r>
              <a:rPr lang="de-DE" sz="9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Gärtnerei</a:t>
            </a:r>
            <a:r>
              <a:rPr lang="de-DE" sz="900" spc="-30" dirty="0">
                <a:latin typeface="Calibri" panose="020F0502020204030204" pitchFamily="34" charset="0"/>
                <a:cs typeface="Calibri" panose="020F0502020204030204" pitchFamily="34" charset="0"/>
              </a:rPr>
              <a:t> für ein </a:t>
            </a:r>
            <a:r>
              <a:rPr lang="de-DE" sz="9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gepflegtes Erscheinungsbild </a:t>
            </a:r>
            <a:r>
              <a:rPr lang="de-DE" sz="900" spc="-30" dirty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de-DE" sz="9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Gewerbeparks</a:t>
            </a:r>
            <a:r>
              <a:rPr lang="de-DE" sz="900" spc="-30" dirty="0">
                <a:latin typeface="Calibri" panose="020F0502020204030204" pitchFamily="34" charset="0"/>
                <a:cs typeface="Calibri" panose="020F0502020204030204" pitchFamily="34" charset="0"/>
              </a:rPr>
              <a:t> und der </a:t>
            </a:r>
            <a:r>
              <a:rPr lang="de-DE" sz="9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Erhalt</a:t>
            </a:r>
            <a:r>
              <a:rPr lang="de-DE" sz="900" spc="-30" dirty="0">
                <a:latin typeface="Calibri" panose="020F0502020204030204" pitchFamily="34" charset="0"/>
                <a:cs typeface="Calibri" panose="020F0502020204030204" pitchFamily="34" charset="0"/>
              </a:rPr>
              <a:t> unserer </a:t>
            </a:r>
            <a:r>
              <a:rPr lang="de-DE" sz="9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Grünanlagen </a:t>
            </a:r>
            <a:r>
              <a:rPr lang="de-DE" sz="900" spc="-30" dirty="0">
                <a:latin typeface="Calibri" panose="020F0502020204030204" pitchFamily="34" charset="0"/>
                <a:cs typeface="Calibri" panose="020F0502020204030204" pitchFamily="34" charset="0"/>
              </a:rPr>
              <a:t>sorgen?</a:t>
            </a:r>
          </a:p>
          <a:p>
            <a:endParaRPr lang="de-DE" sz="500" b="0" i="0" spc="-30" baseline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900" spc="-30" dirty="0">
                <a:latin typeface="Calibri" panose="020F0502020204030204" pitchFamily="34" charset="0"/>
                <a:cs typeface="Calibri" panose="020F0502020204030204" pitchFamily="34" charset="0"/>
              </a:rPr>
              <a:t>Dann bewerben Sie sich noch heute als</a:t>
            </a:r>
            <a:endParaRPr lang="de-DE" sz="900" b="0" i="0" spc="-30" baseline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8101D3E0-9C17-2532-2F23-EB448D008E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06931" y="5532372"/>
            <a:ext cx="4551069" cy="304611"/>
          </a:xfrm>
          <a:prstGeom prst="rect">
            <a:avLst/>
          </a:prstGeom>
        </p:spPr>
        <p:txBody>
          <a:bodyPr/>
          <a:lstStyle>
            <a:lvl1pPr>
              <a:defRPr sz="1300" spc="-30" baseline="0">
                <a:solidFill>
                  <a:schemeClr val="bg1"/>
                </a:solidFill>
              </a:defRPr>
            </a:lvl1pPr>
            <a:lvl2pPr>
              <a:defRPr sz="1500">
                <a:solidFill>
                  <a:srgbClr val="30649E"/>
                </a:solidFill>
              </a:defRPr>
            </a:lvl2pPr>
            <a:lvl3pPr>
              <a:defRPr sz="1500">
                <a:solidFill>
                  <a:srgbClr val="30649E"/>
                </a:solidFill>
              </a:defRPr>
            </a:lvl3pPr>
            <a:lvl4pPr>
              <a:defRPr sz="1500">
                <a:solidFill>
                  <a:srgbClr val="30649E"/>
                </a:solidFill>
              </a:defRPr>
            </a:lvl4pPr>
            <a:lvl5pPr>
              <a:defRPr sz="1500">
                <a:solidFill>
                  <a:srgbClr val="30649E"/>
                </a:solidFill>
              </a:defRPr>
            </a:lvl5pPr>
          </a:lstStyle>
          <a:p>
            <a:pPr lvl="0"/>
            <a:r>
              <a:rPr lang="de-DE" dirty="0"/>
              <a:t>Ganzjährig | Vollzeit</a:t>
            </a:r>
          </a:p>
        </p:txBody>
      </p:sp>
      <p:sp>
        <p:nvSpPr>
          <p:cNvPr id="9" name="Textplatzhalter 24">
            <a:extLst>
              <a:ext uri="{FF2B5EF4-FFF2-40B4-BE49-F238E27FC236}">
                <a16:creationId xmlns:a16="http://schemas.microsoft.com/office/drawing/2014/main" id="{D52953BB-452C-EBAA-5565-4CBF00A5FC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05952" y="5155624"/>
            <a:ext cx="4552048" cy="369332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 sz="1600">
                <a:solidFill>
                  <a:srgbClr val="30649E"/>
                </a:solidFill>
              </a:defRPr>
            </a:lvl2pPr>
            <a:lvl3pPr>
              <a:defRPr sz="1600">
                <a:solidFill>
                  <a:srgbClr val="30649E"/>
                </a:solidFill>
              </a:defRPr>
            </a:lvl3pPr>
            <a:lvl4pPr>
              <a:defRPr sz="1600">
                <a:solidFill>
                  <a:srgbClr val="30649E"/>
                </a:solidFill>
              </a:defRPr>
            </a:lvl4pPr>
            <a:lvl5pPr>
              <a:defRPr sz="1600">
                <a:solidFill>
                  <a:srgbClr val="30649E"/>
                </a:solidFill>
              </a:defRPr>
            </a:lvl5pPr>
          </a:lstStyle>
          <a:p>
            <a:pPr lvl="0"/>
            <a:r>
              <a:rPr lang="de-DE" dirty="0"/>
              <a:t>Teamleitung (</a:t>
            </a:r>
            <a:r>
              <a:rPr lang="de-DE" dirty="0" err="1"/>
              <a:t>m|w|d</a:t>
            </a:r>
            <a:r>
              <a:rPr lang="de-DE" dirty="0"/>
              <a:t>) Gärtnerei</a:t>
            </a:r>
          </a:p>
        </p:txBody>
      </p:sp>
      <p:sp>
        <p:nvSpPr>
          <p:cNvPr id="12" name="Textplatzhalter 26">
            <a:extLst>
              <a:ext uri="{FF2B5EF4-FFF2-40B4-BE49-F238E27FC236}">
                <a16:creationId xmlns:a16="http://schemas.microsoft.com/office/drawing/2014/main" id="{581CABCE-432B-0032-3D41-CA2A8F1941C2}"/>
              </a:ext>
            </a:extLst>
          </p:cNvPr>
          <p:cNvSpPr txBox="1">
            <a:spLocks/>
          </p:cNvSpPr>
          <p:nvPr/>
        </p:nvSpPr>
        <p:spPr>
          <a:xfrm>
            <a:off x="2294397" y="6170502"/>
            <a:ext cx="4322763" cy="692510"/>
          </a:xfrm>
          <a:prstGeom prst="rect">
            <a:avLst/>
          </a:prstGeom>
        </p:spPr>
        <p:txBody>
          <a:bodyPr/>
          <a:lstStyle>
            <a:lvl1pPr marL="1714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87943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04435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12092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437422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/>
              <a:t>die </a:t>
            </a:r>
            <a:r>
              <a:rPr lang="de-DE" b="1" kern="0" dirty="0"/>
              <a:t>Führung</a:t>
            </a:r>
            <a:r>
              <a:rPr lang="de-DE" kern="0" dirty="0"/>
              <a:t> eines </a:t>
            </a:r>
            <a:r>
              <a:rPr lang="de-DE" b="1" kern="0" dirty="0"/>
              <a:t>mehrköpfigen Teams</a:t>
            </a:r>
          </a:p>
          <a:p>
            <a:r>
              <a:rPr lang="de-DE" kern="0" dirty="0"/>
              <a:t>die </a:t>
            </a:r>
            <a:r>
              <a:rPr lang="de-DE" b="1" kern="0" dirty="0"/>
              <a:t>Anlage</a:t>
            </a:r>
            <a:r>
              <a:rPr lang="de-DE" kern="0" dirty="0"/>
              <a:t> und </a:t>
            </a:r>
            <a:r>
              <a:rPr lang="de-DE" b="1" kern="0" dirty="0"/>
              <a:t>Pflege</a:t>
            </a:r>
            <a:r>
              <a:rPr lang="de-DE" kern="0" dirty="0"/>
              <a:t> unseres </a:t>
            </a:r>
            <a:r>
              <a:rPr lang="de-DE" b="1" kern="0" dirty="0"/>
              <a:t>Garten- und Baumbestands</a:t>
            </a:r>
          </a:p>
          <a:p>
            <a:r>
              <a:rPr lang="de-DE" kern="0" dirty="0"/>
              <a:t>der </a:t>
            </a:r>
            <a:r>
              <a:rPr lang="de-DE" b="1" kern="0" dirty="0"/>
              <a:t>bedarfsgerechte Einkauf </a:t>
            </a:r>
            <a:r>
              <a:rPr lang="de-DE" kern="0" dirty="0"/>
              <a:t>von </a:t>
            </a:r>
            <a:r>
              <a:rPr lang="de-DE" b="1" kern="0" dirty="0"/>
              <a:t>Pflanzen</a:t>
            </a:r>
            <a:r>
              <a:rPr lang="de-DE" kern="0" dirty="0"/>
              <a:t> und </a:t>
            </a:r>
            <a:r>
              <a:rPr lang="de-DE" b="1" kern="0" dirty="0"/>
              <a:t>Verbrauchsmaterialen</a:t>
            </a:r>
          </a:p>
          <a:p>
            <a:r>
              <a:rPr lang="de-DE" kern="0" dirty="0"/>
              <a:t>die </a:t>
            </a:r>
            <a:r>
              <a:rPr lang="de-DE" b="1" kern="0" dirty="0"/>
              <a:t>Wartung</a:t>
            </a:r>
            <a:r>
              <a:rPr lang="de-DE" kern="0" dirty="0"/>
              <a:t> der zur </a:t>
            </a:r>
            <a:r>
              <a:rPr lang="de-DE" b="1" kern="0" dirty="0"/>
              <a:t>Gärtnerei</a:t>
            </a:r>
            <a:r>
              <a:rPr lang="de-DE" kern="0" dirty="0"/>
              <a:t> </a:t>
            </a:r>
            <a:r>
              <a:rPr lang="de-DE" b="1" kern="0" dirty="0"/>
              <a:t>gehörenden Werkzeuge </a:t>
            </a:r>
            <a:r>
              <a:rPr lang="de-DE" kern="0" dirty="0"/>
              <a:t>und </a:t>
            </a:r>
            <a:r>
              <a:rPr lang="de-DE" b="1" kern="0" dirty="0"/>
              <a:t>Betriebsmittel</a:t>
            </a:r>
          </a:p>
          <a:p>
            <a:r>
              <a:rPr lang="de-DE" kern="0" dirty="0"/>
              <a:t>die </a:t>
            </a:r>
            <a:r>
              <a:rPr lang="de-DE" b="1" kern="0" dirty="0"/>
              <a:t>Unterstützung </a:t>
            </a:r>
            <a:r>
              <a:rPr lang="de-DE" kern="0" dirty="0"/>
              <a:t>bei</a:t>
            </a:r>
            <a:r>
              <a:rPr lang="de-DE" b="1" kern="0" dirty="0"/>
              <a:t> </a:t>
            </a:r>
            <a:r>
              <a:rPr lang="de-DE" kern="0" dirty="0"/>
              <a:t>der </a:t>
            </a:r>
            <a:r>
              <a:rPr lang="de-DE" b="1" kern="0" dirty="0"/>
              <a:t>Verkehrssicherung</a:t>
            </a:r>
            <a:r>
              <a:rPr lang="de-DE" kern="0" dirty="0"/>
              <a:t> sowie dem </a:t>
            </a:r>
            <a:r>
              <a:rPr lang="de-DE" b="1" kern="0" dirty="0"/>
              <a:t>Winterdienst</a:t>
            </a:r>
            <a:r>
              <a:rPr lang="de-DE" kern="0" dirty="0"/>
              <a:t> auf dem gesamten Gelände</a:t>
            </a:r>
          </a:p>
          <a:p>
            <a:endParaRPr lang="de-DE" b="1" kern="0" dirty="0"/>
          </a:p>
          <a:p>
            <a:endParaRPr lang="de-DE" kern="0" dirty="0"/>
          </a:p>
        </p:txBody>
      </p:sp>
      <p:sp>
        <p:nvSpPr>
          <p:cNvPr id="15" name="Textplatzhalter 16">
            <a:extLst>
              <a:ext uri="{FF2B5EF4-FFF2-40B4-BE49-F238E27FC236}">
                <a16:creationId xmlns:a16="http://schemas.microsoft.com/office/drawing/2014/main" id="{8114D94F-A080-AEF9-E424-4143955D76B1}"/>
              </a:ext>
            </a:extLst>
          </p:cNvPr>
          <p:cNvSpPr txBox="1">
            <a:spLocks/>
          </p:cNvSpPr>
          <p:nvPr/>
        </p:nvSpPr>
        <p:spPr>
          <a:xfrm>
            <a:off x="2286151" y="6008145"/>
            <a:ext cx="1760538" cy="15557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900" b="1">
                <a:solidFill>
                  <a:srgbClr val="30649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16493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32985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49478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65972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>
                <a:solidFill>
                  <a:srgbClr val="C41734"/>
                </a:solidFill>
              </a:rPr>
              <a:t>Ihre Aufgaben umfassen</a:t>
            </a:r>
          </a:p>
        </p:txBody>
      </p:sp>
      <p:sp>
        <p:nvSpPr>
          <p:cNvPr id="16" name="Textplatzhalter 26">
            <a:extLst>
              <a:ext uri="{FF2B5EF4-FFF2-40B4-BE49-F238E27FC236}">
                <a16:creationId xmlns:a16="http://schemas.microsoft.com/office/drawing/2014/main" id="{A22D8CB6-EB6D-DE3F-9060-8CC102D910A3}"/>
              </a:ext>
            </a:extLst>
          </p:cNvPr>
          <p:cNvSpPr txBox="1">
            <a:spLocks/>
          </p:cNvSpPr>
          <p:nvPr/>
        </p:nvSpPr>
        <p:spPr>
          <a:xfrm>
            <a:off x="2302643" y="7326000"/>
            <a:ext cx="4322763" cy="692510"/>
          </a:xfrm>
          <a:prstGeom prst="rect">
            <a:avLst/>
          </a:prstGeom>
        </p:spPr>
        <p:txBody>
          <a:bodyPr/>
          <a:lstStyle>
            <a:lvl1pPr marL="1714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87943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04435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12092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437422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/>
              <a:t>eine </a:t>
            </a:r>
            <a:r>
              <a:rPr lang="de-DE" b="1" kern="0" dirty="0"/>
              <a:t>attraktive Vergütung </a:t>
            </a:r>
            <a:r>
              <a:rPr lang="de-DE" kern="0" dirty="0"/>
              <a:t>inkl. Urlaubs- und Weihnachtsgeld</a:t>
            </a:r>
          </a:p>
          <a:p>
            <a:r>
              <a:rPr lang="de-DE" b="1" kern="0" dirty="0"/>
              <a:t>ansprechende Benefits </a:t>
            </a:r>
            <a:r>
              <a:rPr lang="de-DE" kern="0" dirty="0"/>
              <a:t>wie eine </a:t>
            </a:r>
            <a:r>
              <a:rPr lang="de-DE" b="1" kern="0" dirty="0"/>
              <a:t>betriebliche Zusatzkrankenversicherung </a:t>
            </a:r>
            <a:r>
              <a:rPr lang="de-DE" kern="0" dirty="0"/>
              <a:t>mit jährlichem Gesundheitsbudget, ein </a:t>
            </a:r>
            <a:r>
              <a:rPr lang="de-DE" b="1" kern="0" dirty="0"/>
              <a:t>monatlicher Einkaufsgutschein oder ÖPNV-Zuschuss</a:t>
            </a:r>
            <a:r>
              <a:rPr lang="de-DE" kern="0" dirty="0"/>
              <a:t>, </a:t>
            </a:r>
            <a:r>
              <a:rPr lang="de-DE" b="1" kern="0" dirty="0"/>
              <a:t>Jobrad-Leasing</a:t>
            </a:r>
            <a:r>
              <a:rPr lang="de-DE" kern="0" dirty="0"/>
              <a:t> </a:t>
            </a:r>
            <a:r>
              <a:rPr lang="de-DE" kern="0" dirty="0" err="1"/>
              <a:t>uvm</a:t>
            </a:r>
            <a:r>
              <a:rPr lang="de-DE" kern="0" dirty="0"/>
              <a:t>.</a:t>
            </a:r>
          </a:p>
          <a:p>
            <a:r>
              <a:rPr lang="de-DE" kern="0" dirty="0"/>
              <a:t>fachspezifische </a:t>
            </a:r>
            <a:r>
              <a:rPr lang="de-DE" b="1" kern="0" dirty="0"/>
              <a:t>Weiterbildungsmöglichkeiten</a:t>
            </a:r>
          </a:p>
          <a:p>
            <a:r>
              <a:rPr lang="de-DE" kern="0" dirty="0"/>
              <a:t>einen </a:t>
            </a:r>
            <a:r>
              <a:rPr lang="de-DE" b="1" kern="0" dirty="0"/>
              <a:t>sicheren </a:t>
            </a:r>
            <a:r>
              <a:rPr lang="de-DE" kern="0" dirty="0"/>
              <a:t>und</a:t>
            </a:r>
            <a:r>
              <a:rPr lang="de-DE" b="1" kern="0" dirty="0"/>
              <a:t> unbefristeten Arbeitsplatz</a:t>
            </a:r>
            <a:endParaRPr lang="de-DE" kern="0" dirty="0"/>
          </a:p>
          <a:p>
            <a:endParaRPr lang="de-DE" kern="0" dirty="0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461340FB-EB37-AD03-F7D5-94722E8D7675}"/>
              </a:ext>
            </a:extLst>
          </p:cNvPr>
          <p:cNvSpPr txBox="1">
            <a:spLocks/>
          </p:cNvSpPr>
          <p:nvPr/>
        </p:nvSpPr>
        <p:spPr>
          <a:xfrm>
            <a:off x="2294397" y="7163643"/>
            <a:ext cx="1760538" cy="15557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900" b="1">
                <a:solidFill>
                  <a:srgbClr val="30649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16493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32985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49478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65972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>
                <a:solidFill>
                  <a:srgbClr val="C41734"/>
                </a:solidFill>
              </a:rPr>
              <a:t>Wir bieten Ihnen</a:t>
            </a:r>
          </a:p>
        </p:txBody>
      </p:sp>
      <p:sp>
        <p:nvSpPr>
          <p:cNvPr id="18" name="Textplatzhalter 26">
            <a:extLst>
              <a:ext uri="{FF2B5EF4-FFF2-40B4-BE49-F238E27FC236}">
                <a16:creationId xmlns:a16="http://schemas.microsoft.com/office/drawing/2014/main" id="{617C27B4-3EA1-667F-61DC-821BA9F8DA5E}"/>
              </a:ext>
            </a:extLst>
          </p:cNvPr>
          <p:cNvSpPr txBox="1">
            <a:spLocks/>
          </p:cNvSpPr>
          <p:nvPr/>
        </p:nvSpPr>
        <p:spPr>
          <a:xfrm>
            <a:off x="2294397" y="8445735"/>
            <a:ext cx="4322763" cy="692510"/>
          </a:xfrm>
          <a:prstGeom prst="rect">
            <a:avLst/>
          </a:prstGeom>
        </p:spPr>
        <p:txBody>
          <a:bodyPr/>
          <a:lstStyle>
            <a:lvl1pPr marL="1714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87943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04435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12092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437422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/>
              <a:t>Ihre </a:t>
            </a:r>
            <a:r>
              <a:rPr lang="de-DE" b="1" kern="0" dirty="0"/>
              <a:t>abgeschlossene Ausbildung </a:t>
            </a:r>
            <a:r>
              <a:rPr lang="de-DE" kern="0" dirty="0"/>
              <a:t>zum </a:t>
            </a:r>
            <a:r>
              <a:rPr lang="de-DE" b="1" kern="0" dirty="0"/>
              <a:t>Landschaftsgärtner </a:t>
            </a:r>
            <a:r>
              <a:rPr lang="de-DE" kern="0" dirty="0"/>
              <a:t>(</a:t>
            </a:r>
            <a:r>
              <a:rPr lang="de-DE" kern="0" dirty="0" err="1"/>
              <a:t>m|w|d</a:t>
            </a:r>
            <a:r>
              <a:rPr lang="de-DE" kern="0" dirty="0"/>
              <a:t>) und </a:t>
            </a:r>
            <a:r>
              <a:rPr lang="de-DE" b="1" kern="0" dirty="0"/>
              <a:t>inkl. Weiterbildung </a:t>
            </a:r>
            <a:r>
              <a:rPr lang="de-DE" kern="0" dirty="0"/>
              <a:t>zum</a:t>
            </a:r>
            <a:r>
              <a:rPr lang="de-DE" b="1" kern="0" dirty="0"/>
              <a:t> Meister </a:t>
            </a:r>
            <a:r>
              <a:rPr lang="de-DE" kern="0" dirty="0"/>
              <a:t>(</a:t>
            </a:r>
            <a:r>
              <a:rPr lang="de-DE" kern="0" dirty="0" err="1"/>
              <a:t>m|w|d</a:t>
            </a:r>
            <a:r>
              <a:rPr lang="de-DE" kern="0" dirty="0"/>
              <a:t>)</a:t>
            </a:r>
          </a:p>
          <a:p>
            <a:r>
              <a:rPr lang="de-DE" kern="0" dirty="0"/>
              <a:t>Ihre </a:t>
            </a:r>
            <a:r>
              <a:rPr lang="de-DE" b="1" kern="0" dirty="0"/>
              <a:t>mehrjährige Berufserfahrung </a:t>
            </a:r>
            <a:r>
              <a:rPr lang="de-DE" kern="0" dirty="0"/>
              <a:t>als </a:t>
            </a:r>
            <a:r>
              <a:rPr lang="de-DE" b="1" kern="0" dirty="0"/>
              <a:t>Landschaftsgärtner </a:t>
            </a:r>
            <a:r>
              <a:rPr lang="de-DE" kern="0" dirty="0"/>
              <a:t>(</a:t>
            </a:r>
            <a:r>
              <a:rPr lang="de-DE" kern="0" dirty="0" err="1"/>
              <a:t>m|w|d</a:t>
            </a:r>
            <a:r>
              <a:rPr lang="de-DE" kern="0" dirty="0"/>
              <a:t>)</a:t>
            </a:r>
          </a:p>
          <a:p>
            <a:r>
              <a:rPr lang="de-DE" kern="0" dirty="0"/>
              <a:t>Ihre </a:t>
            </a:r>
            <a:r>
              <a:rPr lang="de-DE" b="1" kern="0" dirty="0"/>
              <a:t>Kenntnisse</a:t>
            </a:r>
            <a:r>
              <a:rPr lang="de-DE" kern="0" dirty="0"/>
              <a:t> und </a:t>
            </a:r>
            <a:r>
              <a:rPr lang="de-DE" b="1" kern="0" dirty="0"/>
              <a:t>Motivation</a:t>
            </a:r>
            <a:r>
              <a:rPr lang="de-DE" kern="0" dirty="0"/>
              <a:t> in der </a:t>
            </a:r>
            <a:r>
              <a:rPr lang="de-DE" b="1" kern="0" dirty="0"/>
              <a:t>Führung</a:t>
            </a:r>
            <a:r>
              <a:rPr lang="de-DE" kern="0" dirty="0"/>
              <a:t> Ihres </a:t>
            </a:r>
            <a:r>
              <a:rPr lang="de-DE" b="1" kern="0" dirty="0"/>
              <a:t>Teams</a:t>
            </a:r>
          </a:p>
          <a:p>
            <a:r>
              <a:rPr lang="de-DE" kern="0" dirty="0"/>
              <a:t>Ihre </a:t>
            </a:r>
            <a:r>
              <a:rPr lang="de-DE" b="1" kern="0" dirty="0"/>
              <a:t>teamorientierte</a:t>
            </a:r>
            <a:r>
              <a:rPr lang="de-DE" kern="0" dirty="0"/>
              <a:t> und </a:t>
            </a:r>
            <a:r>
              <a:rPr lang="de-DE" b="1" kern="0" dirty="0"/>
              <a:t>verantwortungsbewusste</a:t>
            </a:r>
            <a:r>
              <a:rPr lang="de-DE" kern="0" dirty="0"/>
              <a:t> </a:t>
            </a:r>
            <a:r>
              <a:rPr lang="de-DE" b="1" kern="0" dirty="0"/>
              <a:t>Arbeitsweise</a:t>
            </a:r>
          </a:p>
          <a:p>
            <a:r>
              <a:rPr lang="de-DE" kern="0" dirty="0"/>
              <a:t>einen </a:t>
            </a:r>
            <a:r>
              <a:rPr lang="de-DE" b="1" kern="0" dirty="0"/>
              <a:t>Führerschein</a:t>
            </a:r>
            <a:r>
              <a:rPr lang="de-DE" kern="0" dirty="0"/>
              <a:t> der </a:t>
            </a:r>
            <a:r>
              <a:rPr lang="de-DE" b="1" kern="0" dirty="0"/>
              <a:t>Klasse B</a:t>
            </a:r>
          </a:p>
          <a:p>
            <a:endParaRPr lang="de-DE" kern="0" dirty="0"/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D5667357-FFB3-EDE9-95E8-F8375D9037A8}"/>
              </a:ext>
            </a:extLst>
          </p:cNvPr>
          <p:cNvSpPr txBox="1">
            <a:spLocks/>
          </p:cNvSpPr>
          <p:nvPr/>
        </p:nvSpPr>
        <p:spPr>
          <a:xfrm>
            <a:off x="2286151" y="8283378"/>
            <a:ext cx="1760538" cy="15557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900" b="1">
                <a:solidFill>
                  <a:srgbClr val="30649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16493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32985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49478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65972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>
                <a:solidFill>
                  <a:srgbClr val="C41734"/>
                </a:solidFill>
              </a:rPr>
              <a:t>Sie zeichnen sich aus durch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435E1D4-8168-07E8-03DD-5921C1E68B6A}"/>
              </a:ext>
            </a:extLst>
          </p:cNvPr>
          <p:cNvSpPr/>
          <p:nvPr/>
        </p:nvSpPr>
        <p:spPr>
          <a:xfrm>
            <a:off x="0" y="1330611"/>
            <a:ext cx="2171700" cy="2785415"/>
          </a:xfrm>
          <a:prstGeom prst="rect">
            <a:avLst/>
          </a:prstGeom>
          <a:gradFill>
            <a:gsLst>
              <a:gs pos="0">
                <a:srgbClr val="C41734">
                  <a:alpha val="95000"/>
                </a:srgbClr>
              </a:gs>
              <a:gs pos="47000">
                <a:srgbClr val="C41734">
                  <a:alpha val="80000"/>
                </a:srgbClr>
              </a:gs>
              <a:gs pos="100000">
                <a:srgbClr val="C41734">
                  <a:alpha val="8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6A3A073-2D90-33D3-6B25-8F836C31557E}"/>
              </a:ext>
            </a:extLst>
          </p:cNvPr>
          <p:cNvSpPr txBox="1"/>
          <p:nvPr/>
        </p:nvSpPr>
        <p:spPr>
          <a:xfrm>
            <a:off x="140678" y="1321047"/>
            <a:ext cx="1969477" cy="3040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300"/>
              </a:lnSpc>
            </a:pPr>
            <a: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Gemeinsam lebenswerte </a:t>
            </a:r>
            <a:b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Orte schaffen.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500" b="0" i="0" u="none" strike="noStrike" kern="12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Als DV Immobilien Gruppe bauen  und betreiben wir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Business Parks, Shopping Center und Autohöfe 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für den Eigen-bestand.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500" b="0" i="0" u="none" strike="noStrike" kern="12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Gemeinsam entwickeln wir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innovative Standortkonzepte 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mit dem Ziel für Unternehmen, Beschäftigte und Kunden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ein funktionales und nachhaltiges Umfeld 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zu schaffen.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500" b="0" i="0" u="none" strike="noStrike" kern="12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Wir setzen auf eine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langfristige Unter-</a:t>
            </a:r>
            <a:r>
              <a:rPr kumimoji="0" lang="de-DE" sz="900" b="1" i="0" u="none" strike="noStrike" kern="1200" cap="none" spc="-2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nehmensstrategie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Daher bieten wir unseren Mitarbeitenden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sichere und dauerhafte Arbeitsplätze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ts val="1300"/>
              </a:lnSpc>
            </a:pPr>
            <a:endParaRPr lang="de-DE" sz="900" b="0" i="0" spc="-2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895618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0</TotalTime>
  <Words>246</Words>
  <Application>Microsoft Office PowerPoint</Application>
  <PresentationFormat>A4-Papier (210 x 297 mm)</PresentationFormat>
  <Paragraphs>29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Calibri</vt:lpstr>
      <vt:lpstr>Times New Roman</vt:lpstr>
      <vt:lpstr>Verdana</vt:lpstr>
      <vt:lpstr>Standarddesign</vt:lpstr>
      <vt:lpstr>PowerPoint-Präsentation</vt:lpstr>
    </vt:vector>
  </TitlesOfParts>
  <Company>Dr. Vielberth Verwaltungsges. 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a.folger</dc:creator>
  <cp:lastModifiedBy>Attiq, Laura</cp:lastModifiedBy>
  <cp:revision>1176</cp:revision>
  <cp:lastPrinted>2020-05-07T08:14:59Z</cp:lastPrinted>
  <dcterms:created xsi:type="dcterms:W3CDTF">2008-02-21T07:08:22Z</dcterms:created>
  <dcterms:modified xsi:type="dcterms:W3CDTF">2024-12-18T14:56:35Z</dcterms:modified>
</cp:coreProperties>
</file>